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9" r:id="rId2"/>
    <p:sldId id="268" r:id="rId3"/>
    <p:sldId id="270" r:id="rId4"/>
    <p:sldId id="271" r:id="rId5"/>
    <p:sldId id="267" r:id="rId6"/>
    <p:sldId id="266" r:id="rId7"/>
    <p:sldId id="264" r:id="rId8"/>
    <p:sldId id="263" r:id="rId9"/>
    <p:sldId id="257" r:id="rId10"/>
    <p:sldId id="258" r:id="rId11"/>
    <p:sldId id="262" r:id="rId12"/>
    <p:sldId id="261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86"/>
    <p:restoredTop sz="94606"/>
  </p:normalViewPr>
  <p:slideViewPr>
    <p:cSldViewPr snapToGrid="0" snapToObjects="1">
      <p:cViewPr>
        <p:scale>
          <a:sx n="68" d="100"/>
          <a:sy n="68" d="100"/>
        </p:scale>
        <p:origin x="4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D181B-8EF6-DD4A-A6A6-DA67BDBEADE6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C175E-E422-1448-B7BE-68131CE9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3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ACE30-2FCB-A648-AC2C-AB4CEB51ECA6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cm10@rice.edu" TargetMode="External"/><Relationship Id="rId3" Type="http://schemas.openxmlformats.org/officeDocument/2006/relationships/hyperlink" Target="https://github.com/JohnMulligan/ariel-dem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gif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hyperlink" Target="http://www.scottbot.net/HIAL/wp-content/uploads/2013/06/F6.large1_.jpg" TargetMode="External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ottbot.net/HIAL/wp-content/uploads/2013/06/F6.large1_.jpg" TargetMode="Externa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Supercomputing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 Mulligan, CRC, HRC</a:t>
            </a:r>
          </a:p>
          <a:p>
            <a:r>
              <a:rPr lang="en-US" dirty="0" smtClean="0">
                <a:hlinkClick r:id="rId2"/>
              </a:rPr>
              <a:t>jcm10@rice.edu</a:t>
            </a:r>
            <a:endParaRPr lang="en-US" dirty="0" smtClean="0"/>
          </a:p>
          <a:p>
            <a:r>
              <a:rPr lang="en-US" dirty="0" smtClean="0"/>
              <a:t>Useful code for today at: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github.com/JohnMulligan/ariel</a:t>
            </a:r>
            <a:r>
              <a:rPr lang="en-US" smtClean="0">
                <a:hlinkClick r:id="rId3"/>
              </a:rPr>
              <a:t>-demo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Shakespeare HPC/MPI Structure (</a:t>
            </a:r>
            <a:r>
              <a:rPr lang="en-US" dirty="0" err="1" smtClean="0"/>
              <a:t>Davinci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Checkpoint Node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Node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Node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N-3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1" idx="0"/>
            <a:endCxn id="10" idx="2"/>
          </p:cNvCxnSpPr>
          <p:nvPr/>
        </p:nvCxnSpPr>
        <p:spPr>
          <a:xfrm flipV="1">
            <a:off x="2201917" y="3268194"/>
            <a:ext cx="1030014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0" idx="2"/>
          </p:cNvCxnSpPr>
          <p:nvPr/>
        </p:nvCxnSpPr>
        <p:spPr>
          <a:xfrm flipH="1" flipV="1">
            <a:off x="3231931" y="3268194"/>
            <a:ext cx="143728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  <a:endCxn id="10" idx="2"/>
          </p:cNvCxnSpPr>
          <p:nvPr/>
        </p:nvCxnSpPr>
        <p:spPr>
          <a:xfrm flipH="1" flipV="1">
            <a:off x="3231931" y="3268194"/>
            <a:ext cx="3904592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0" idx="2"/>
          </p:cNvCxnSpPr>
          <p:nvPr/>
        </p:nvCxnSpPr>
        <p:spPr>
          <a:xfrm flipH="1" flipV="1">
            <a:off x="3231931" y="3268194"/>
            <a:ext cx="729285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9" idx="2"/>
          </p:cNvCxnSpPr>
          <p:nvPr/>
        </p:nvCxnSpPr>
        <p:spPr>
          <a:xfrm flipH="1" flipV="1">
            <a:off x="8497613" y="3262201"/>
            <a:ext cx="2027177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  <a:endCxn id="9" idx="2"/>
          </p:cNvCxnSpPr>
          <p:nvPr/>
        </p:nvCxnSpPr>
        <p:spPr>
          <a:xfrm flipV="1">
            <a:off x="7136523" y="3262201"/>
            <a:ext cx="1361090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  <a:endCxn id="9" idx="2"/>
          </p:cNvCxnSpPr>
          <p:nvPr/>
        </p:nvCxnSpPr>
        <p:spPr>
          <a:xfrm flipV="1">
            <a:off x="4669220" y="3262201"/>
            <a:ext cx="3828393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0"/>
            <a:endCxn id="9" idx="2"/>
          </p:cNvCxnSpPr>
          <p:nvPr/>
        </p:nvCxnSpPr>
        <p:spPr>
          <a:xfrm flipV="1">
            <a:off x="2201917" y="3262201"/>
            <a:ext cx="6295696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" idx="2"/>
          </p:cNvCxnSpPr>
          <p:nvPr/>
        </p:nvCxnSpPr>
        <p:spPr>
          <a:xfrm flipV="1">
            <a:off x="3305503" y="2960659"/>
            <a:ext cx="2559269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" idx="2"/>
          </p:cNvCxnSpPr>
          <p:nvPr/>
        </p:nvCxnSpPr>
        <p:spPr>
          <a:xfrm flipV="1">
            <a:off x="4335517" y="2960659"/>
            <a:ext cx="1529255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flipH="1" flipV="1">
            <a:off x="5864772" y="2960659"/>
            <a:ext cx="1839316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5" idx="2"/>
          </p:cNvCxnSpPr>
          <p:nvPr/>
        </p:nvCxnSpPr>
        <p:spPr>
          <a:xfrm flipH="1" flipV="1">
            <a:off x="5864772" y="2960659"/>
            <a:ext cx="3426366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1. </a:t>
            </a:r>
            <a:r>
              <a:rPr lang="en-US" dirty="0" smtClean="0"/>
              <a:t>Assign Work Batch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Checkpoint Node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Node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Node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N-3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5" idx="2"/>
          </p:cNvCxnSpPr>
          <p:nvPr/>
        </p:nvCxnSpPr>
        <p:spPr>
          <a:xfrm flipV="1">
            <a:off x="3305503" y="2960659"/>
            <a:ext cx="2559269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" idx="2"/>
          </p:cNvCxnSpPr>
          <p:nvPr/>
        </p:nvCxnSpPr>
        <p:spPr>
          <a:xfrm flipV="1">
            <a:off x="4335517" y="2960659"/>
            <a:ext cx="1529255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flipH="1" flipV="1">
            <a:off x="5864772" y="2960659"/>
            <a:ext cx="1839316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5" idx="2"/>
          </p:cNvCxnSpPr>
          <p:nvPr/>
        </p:nvCxnSpPr>
        <p:spPr>
          <a:xfrm flipH="1" flipV="1">
            <a:off x="5864772" y="2960659"/>
            <a:ext cx="3426366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49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Record 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Checkpoint Node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Node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Node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N-3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1" idx="0"/>
            <a:endCxn id="10" idx="2"/>
          </p:cNvCxnSpPr>
          <p:nvPr/>
        </p:nvCxnSpPr>
        <p:spPr>
          <a:xfrm flipV="1">
            <a:off x="2201917" y="3268194"/>
            <a:ext cx="1030014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0" idx="2"/>
          </p:cNvCxnSpPr>
          <p:nvPr/>
        </p:nvCxnSpPr>
        <p:spPr>
          <a:xfrm flipH="1" flipV="1">
            <a:off x="3231931" y="3268194"/>
            <a:ext cx="143728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  <a:endCxn id="10" idx="2"/>
          </p:cNvCxnSpPr>
          <p:nvPr/>
        </p:nvCxnSpPr>
        <p:spPr>
          <a:xfrm flipH="1" flipV="1">
            <a:off x="3231931" y="3268194"/>
            <a:ext cx="3904592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0" idx="2"/>
          </p:cNvCxnSpPr>
          <p:nvPr/>
        </p:nvCxnSpPr>
        <p:spPr>
          <a:xfrm flipH="1" flipV="1">
            <a:off x="3231931" y="3268194"/>
            <a:ext cx="729285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9" idx="2"/>
          </p:cNvCxnSpPr>
          <p:nvPr/>
        </p:nvCxnSpPr>
        <p:spPr>
          <a:xfrm flipH="1" flipV="1">
            <a:off x="8497613" y="3262201"/>
            <a:ext cx="2027177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  <a:endCxn id="9" idx="2"/>
          </p:cNvCxnSpPr>
          <p:nvPr/>
        </p:nvCxnSpPr>
        <p:spPr>
          <a:xfrm flipV="1">
            <a:off x="7136523" y="3262201"/>
            <a:ext cx="1361090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  <a:endCxn id="9" idx="2"/>
          </p:cNvCxnSpPr>
          <p:nvPr/>
        </p:nvCxnSpPr>
        <p:spPr>
          <a:xfrm flipV="1">
            <a:off x="4669220" y="3262201"/>
            <a:ext cx="3828393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0"/>
            <a:endCxn id="9" idx="2"/>
          </p:cNvCxnSpPr>
          <p:nvPr/>
        </p:nvCxnSpPr>
        <p:spPr>
          <a:xfrm flipV="1">
            <a:off x="2201917" y="3262201"/>
            <a:ext cx="6295696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Record Work Batch Completion &amp; Request New Batch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Checkpoint Node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Node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Node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N-3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5" idx="2"/>
          </p:cNvCxnSpPr>
          <p:nvPr/>
        </p:nvCxnSpPr>
        <p:spPr>
          <a:xfrm flipV="1">
            <a:off x="3305503" y="2960659"/>
            <a:ext cx="2559269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" idx="2"/>
          </p:cNvCxnSpPr>
          <p:nvPr/>
        </p:nvCxnSpPr>
        <p:spPr>
          <a:xfrm flipV="1">
            <a:off x="4335517" y="2960659"/>
            <a:ext cx="1529255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flipH="1" flipV="1">
            <a:off x="5864772" y="2960659"/>
            <a:ext cx="1839316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5" idx="2"/>
          </p:cNvCxnSpPr>
          <p:nvPr/>
        </p:nvCxnSpPr>
        <p:spPr>
          <a:xfrm flipH="1" flipV="1">
            <a:off x="5864772" y="2960659"/>
            <a:ext cx="3426366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70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What is supercomputing?</a:t>
            </a:r>
            <a:br>
              <a:rPr lang="en-US" dirty="0" smtClean="0"/>
            </a:br>
            <a:r>
              <a:rPr lang="en-US" dirty="0" smtClean="0"/>
              <a:t>More cores not faster cores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8239" y="1717404"/>
            <a:ext cx="10797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</a:t>
            </a:r>
            <a:r>
              <a:rPr lang="en-US" sz="2400" dirty="0" err="1" smtClean="0"/>
              <a:t>DAVinCI</a:t>
            </a:r>
            <a:r>
              <a:rPr lang="en-US" sz="2400" dirty="0" smtClean="0"/>
              <a:t>: 2400 processors in 192 nodes that can communicate with one another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NOTS: 2784 processors in 158 nodes </a:t>
            </a:r>
            <a:r>
              <a:rPr lang="mr-IN" sz="2400" dirty="0" smtClean="0"/>
              <a:t>–</a:t>
            </a:r>
            <a:r>
              <a:rPr lang="en-US" sz="2400" dirty="0" smtClean="0"/>
              <a:t> no cross-node communication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55" y="3042967"/>
            <a:ext cx="6873336" cy="3634916"/>
          </a:xfrm>
          <a:prstGeom prst="rect">
            <a:avLst/>
          </a:prstGeom>
        </p:spPr>
      </p:pic>
      <p:pic>
        <p:nvPicPr>
          <p:cNvPr id="1026" name="Picture 2" descr="ttps://www.tesla.com/tesla_theme/assets/img/modals/model-select-models.png?201608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0207" flipH="1">
            <a:off x="6091647" y="3551171"/>
            <a:ext cx="1844663" cy="86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di-uploads-pod4.dealerinspire.com/quirkkia/uploads/2018/06/kiasoulcutout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9009" flipH="1">
            <a:off x="4272743" y="5254536"/>
            <a:ext cx="1493236" cy="7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2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What is supercomputing?</a:t>
            </a:r>
            <a:br>
              <a:rPr lang="en-US" dirty="0" smtClean="0"/>
            </a:br>
            <a:r>
              <a:rPr lang="en-US" dirty="0" smtClean="0"/>
              <a:t>More cores not faster cores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8239" y="1717404"/>
            <a:ext cx="10797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</a:t>
            </a:r>
            <a:r>
              <a:rPr lang="en-US" sz="2400" dirty="0" err="1" smtClean="0"/>
              <a:t>DAVinCI</a:t>
            </a:r>
            <a:r>
              <a:rPr lang="en-US" sz="2400" dirty="0" smtClean="0"/>
              <a:t>: 2400 processors in 192 nodes that can communicate with one another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NOTS: 2784 processors in 158 nodes </a:t>
            </a:r>
            <a:r>
              <a:rPr lang="mr-IN" sz="2400" dirty="0" smtClean="0"/>
              <a:t>–</a:t>
            </a:r>
            <a:r>
              <a:rPr lang="en-US" sz="2400" dirty="0" smtClean="0"/>
              <a:t> no cross-node communication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64464"/>
            <a:ext cx="11319104" cy="2726786"/>
          </a:xfrm>
          <a:prstGeom prst="rect">
            <a:avLst/>
          </a:prstGeom>
        </p:spPr>
      </p:pic>
      <p:pic>
        <p:nvPicPr>
          <p:cNvPr id="8" name="Picture 2" descr="ttps://www.tesla.com/tesla_theme/assets/img/modals/model-select-models.png?201608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793">
            <a:off x="9895083" y="4042927"/>
            <a:ext cx="1396541" cy="65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viation-central.com/airliners/images/aab6d-u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54" y="3876432"/>
            <a:ext cx="2631135" cy="1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97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What is supercomputing?</a:t>
            </a:r>
            <a:br>
              <a:rPr lang="en-US" dirty="0" smtClean="0"/>
            </a:br>
            <a:r>
              <a:rPr lang="en-US" dirty="0" smtClean="0"/>
              <a:t>More cores not faster cores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8239" y="1717404"/>
            <a:ext cx="10797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</a:t>
            </a:r>
            <a:r>
              <a:rPr lang="en-US" sz="2400" dirty="0" err="1" smtClean="0"/>
              <a:t>DAVinCI</a:t>
            </a:r>
            <a:r>
              <a:rPr lang="en-US" sz="2400" dirty="0" smtClean="0"/>
              <a:t>: 2400 processors in 192 nodes that can communicate with one another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NOTS: 2784 processors in 158 nodes </a:t>
            </a:r>
            <a:r>
              <a:rPr lang="mr-IN" sz="2400" dirty="0" smtClean="0"/>
              <a:t>–</a:t>
            </a:r>
            <a:r>
              <a:rPr lang="en-US" sz="2400" dirty="0" smtClean="0"/>
              <a:t> no cross-node communication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64464"/>
            <a:ext cx="11319104" cy="2726786"/>
          </a:xfrm>
          <a:prstGeom prst="rect">
            <a:avLst/>
          </a:prstGeom>
        </p:spPr>
      </p:pic>
      <p:pic>
        <p:nvPicPr>
          <p:cNvPr id="8" name="Picture 2" descr="ttps://www.tesla.com/tesla_theme/assets/img/modals/model-select-models.png?201608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793">
            <a:off x="9895083" y="4042927"/>
            <a:ext cx="1396541" cy="65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viation-central.com/airliners/images/aab6d-u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54" y="3876432"/>
            <a:ext cx="2631135" cy="1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tps://e3.365dm.com/18/07/1096x616/skynews-elon-musk-submarine_4358001.jpg?2018071009060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75" y="4136606"/>
            <a:ext cx="3198847" cy="17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3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What is supercomputing?</a:t>
            </a:r>
            <a:br>
              <a:rPr lang="en-US" dirty="0" smtClean="0"/>
            </a:br>
            <a:r>
              <a:rPr lang="en-US" dirty="0" smtClean="0"/>
              <a:t>HTC vs. HPC (serial vs. parallel)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396" y="1717404"/>
            <a:ext cx="11556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of Madison Wisconsin’s CHTC: 30,000 cores </a:t>
            </a:r>
            <a:r>
              <a:rPr lang="mr-IN" sz="2400" dirty="0"/>
              <a:t>–</a:t>
            </a:r>
            <a:r>
              <a:rPr lang="en-US" sz="2400" dirty="0"/>
              <a:t> no cross-processor communication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56" y="2324871"/>
            <a:ext cx="7126617" cy="3950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6937" y="6483075"/>
            <a:ext cx="9824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</a:t>
            </a:r>
            <a:r>
              <a:rPr lang="en-US" dirty="0"/>
              <a:t>via </a:t>
            </a:r>
            <a:r>
              <a:rPr lang="en-US" dirty="0"/>
              <a:t>AWS </a:t>
            </a:r>
            <a:r>
              <a:rPr lang="en-US" dirty="0" err="1"/>
              <a:t>re:Invent</a:t>
            </a:r>
            <a:r>
              <a:rPr lang="en-US" dirty="0"/>
              <a:t> 2016: Building HPC Clusters as Code in the (Almost) Infinite Cloud (CMP318)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2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Shakespeare Problem</a:t>
            </a:r>
            <a:br>
              <a:rPr lang="en-US" dirty="0" smtClean="0"/>
            </a:br>
            <a:r>
              <a:rPr lang="en-US" dirty="0" smtClean="0"/>
              <a:t>(Thousands of hours on on one node)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6240"/>
            <a:ext cx="3952799" cy="2953595"/>
          </a:xfrm>
          <a:prstGeom prst="rect">
            <a:avLst/>
          </a:prstGeom>
        </p:spPr>
      </p:pic>
      <p:pic>
        <p:nvPicPr>
          <p:cNvPr id="16" name="Picture 8" descr="ttps://i0.wp.com/www.johncmulligan.net/blog/wp-content/uploads/2017/07/ayli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97" y="1717404"/>
            <a:ext cx="5508721" cy="148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gure 1: basic bimodal network (top) and the resulting co-citation net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92" y="1933903"/>
            <a:ext cx="4350962" cy="39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2814598" y="3342290"/>
            <a:ext cx="274320" cy="5465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5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Shakespeare Problem</a:t>
            </a:r>
            <a:br>
              <a:rPr lang="en-US" dirty="0" smtClean="0"/>
            </a:br>
            <a:r>
              <a:rPr lang="en-US" dirty="0" smtClean="0"/>
              <a:t>(Thousands of hours on on one node)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5516" y="3005786"/>
            <a:ext cx="1271754" cy="504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25516" y="3800354"/>
            <a:ext cx="1271754" cy="504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Matches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293474" y="3800354"/>
            <a:ext cx="1271754" cy="504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Matches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293474" y="3001998"/>
            <a:ext cx="1271754" cy="504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26" idx="0"/>
            <a:endCxn id="5" idx="2"/>
          </p:cNvCxnSpPr>
          <p:nvPr/>
        </p:nvCxnSpPr>
        <p:spPr>
          <a:xfrm flipV="1">
            <a:off x="1161393" y="3510455"/>
            <a:ext cx="0" cy="289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2" idx="2"/>
            <a:endCxn id="29" idx="0"/>
          </p:cNvCxnSpPr>
          <p:nvPr/>
        </p:nvCxnSpPr>
        <p:spPr>
          <a:xfrm>
            <a:off x="4929351" y="3506667"/>
            <a:ext cx="0" cy="2936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06869" y="3625968"/>
            <a:ext cx="1177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igure 1: basic bimodal network (top) and the resulting co-citation net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984" y="2749338"/>
            <a:ext cx="3434697" cy="31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59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Shakespeare HTC structure (Condor)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6963" y="3264134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Submit Node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2324" y="5691286"/>
            <a:ext cx="1426784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68065" y="5691286"/>
            <a:ext cx="1455684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01663" y="5691286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Node 1058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4462" y="595020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11" idx="0"/>
            <a:endCxn id="5" idx="2"/>
          </p:cNvCxnSpPr>
          <p:nvPr/>
        </p:nvCxnSpPr>
        <p:spPr>
          <a:xfrm flipV="1">
            <a:off x="915716" y="3780618"/>
            <a:ext cx="2184834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0"/>
            <a:endCxn id="5" idx="2"/>
          </p:cNvCxnSpPr>
          <p:nvPr/>
        </p:nvCxnSpPr>
        <p:spPr>
          <a:xfrm flipV="1">
            <a:off x="2695907" y="3780618"/>
            <a:ext cx="404643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0"/>
            <a:endCxn id="5" idx="2"/>
          </p:cNvCxnSpPr>
          <p:nvPr/>
        </p:nvCxnSpPr>
        <p:spPr>
          <a:xfrm flipH="1" flipV="1">
            <a:off x="3100550" y="3780618"/>
            <a:ext cx="1845882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6635" y="1974632"/>
            <a:ext cx="2675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 on Condor Network</a:t>
            </a:r>
          </a:p>
          <a:p>
            <a:r>
              <a:rPr lang="en-US" dirty="0" smtClean="0"/>
              <a:t>68 hours real time</a:t>
            </a:r>
          </a:p>
          <a:p>
            <a:r>
              <a:rPr lang="en-US" dirty="0" smtClean="0"/>
              <a:t>164 days compute time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469115" y="5180729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DB 1058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469115" y="4345156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DB 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69114" y="3588412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DB 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55638" y="477143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651607" y="4345156"/>
            <a:ext cx="1445175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Compiler Script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502457" y="4345156"/>
            <a:ext cx="1445175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Compiled DB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36" idx="3"/>
            <a:endCxn id="38" idx="1"/>
          </p:cNvCxnSpPr>
          <p:nvPr/>
        </p:nvCxnSpPr>
        <p:spPr>
          <a:xfrm>
            <a:off x="8158651" y="3846654"/>
            <a:ext cx="492956" cy="756744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4" idx="3"/>
            <a:endCxn id="38" idx="1"/>
          </p:cNvCxnSpPr>
          <p:nvPr/>
        </p:nvCxnSpPr>
        <p:spPr>
          <a:xfrm>
            <a:off x="8158652" y="4603398"/>
            <a:ext cx="49295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3"/>
            <a:endCxn id="38" idx="1"/>
          </p:cNvCxnSpPr>
          <p:nvPr/>
        </p:nvCxnSpPr>
        <p:spPr>
          <a:xfrm flipV="1">
            <a:off x="8158652" y="4603398"/>
            <a:ext cx="492955" cy="83557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3"/>
            <a:endCxn id="41" idx="1"/>
          </p:cNvCxnSpPr>
          <p:nvPr/>
        </p:nvCxnSpPr>
        <p:spPr>
          <a:xfrm>
            <a:off x="10096782" y="4603398"/>
            <a:ext cx="405675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670291" y="2597363"/>
            <a:ext cx="36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2 on Condor Network (60 days?)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39822" y="2882324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produces</a:t>
            </a:r>
            <a:endParaRPr lang="en-US"/>
          </a:p>
        </p:txBody>
      </p:sp>
      <p:cxnSp>
        <p:nvCxnSpPr>
          <p:cNvPr id="6" name="Curved Connector 5"/>
          <p:cNvCxnSpPr>
            <a:stCxn id="3" idx="3"/>
            <a:endCxn id="36" idx="0"/>
          </p:cNvCxnSpPr>
          <p:nvPr/>
        </p:nvCxnSpPr>
        <p:spPr>
          <a:xfrm>
            <a:off x="5791199" y="3066990"/>
            <a:ext cx="1554480" cy="521422"/>
          </a:xfrm>
          <a:prstGeom prst="curvedConnector2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17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</a:t>
            </a:r>
            <a:r>
              <a:rPr lang="en-US" dirty="0" err="1" smtClean="0"/>
              <a:t>Davinci</a:t>
            </a:r>
            <a:r>
              <a:rPr lang="en-US" dirty="0" smtClean="0"/>
              <a:t>, and queue job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994" y="1892737"/>
            <a:ext cx="5860450" cy="4351338"/>
          </a:xfr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374</Words>
  <Application>Microsoft Macintosh PowerPoint</Application>
  <PresentationFormat>Widescreen</PresentationFormat>
  <Paragraphs>88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Supercomputing Basics</vt:lpstr>
      <vt:lpstr>What is supercomputing? More cores not faster cores</vt:lpstr>
      <vt:lpstr>What is supercomputing? More cores not faster cores</vt:lpstr>
      <vt:lpstr>What is supercomputing? More cores not faster cores</vt:lpstr>
      <vt:lpstr>What is supercomputing? HTC vs. HPC (serial vs. parallel)</vt:lpstr>
      <vt:lpstr>Shakespeare Problem (Thousands of hours on on one node)</vt:lpstr>
      <vt:lpstr>Shakespeare Problem (Thousands of hours on on one node)</vt:lpstr>
      <vt:lpstr>Shakespeare HTC structure (Condor)</vt:lpstr>
      <vt:lpstr>Log into Davinci, and queue job</vt:lpstr>
      <vt:lpstr>Shakespeare HPC/MPI Structure (Davinci)</vt:lpstr>
      <vt:lpstr>Step 1. Assign Work Batch</vt:lpstr>
      <vt:lpstr>Step 2. Record Results</vt:lpstr>
      <vt:lpstr>Step 3. Record Work Batch Completion &amp; Request New Batch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2018-03-21T16:42:17Z</dcterms:created>
  <dcterms:modified xsi:type="dcterms:W3CDTF">2018-08-03T03:29:57Z</dcterms:modified>
</cp:coreProperties>
</file>